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56" r:id="rId3"/>
    <p:sldId id="545" r:id="rId4"/>
    <p:sldId id="548" r:id="rId5"/>
    <p:sldId id="550" r:id="rId6"/>
    <p:sldId id="541" r:id="rId7"/>
    <p:sldId id="340" r:id="rId8"/>
    <p:sldId id="527" r:id="rId9"/>
    <p:sldId id="528" r:id="rId10"/>
    <p:sldId id="542" r:id="rId11"/>
    <p:sldId id="498" r:id="rId12"/>
    <p:sldId id="530" r:id="rId13"/>
    <p:sldId id="531" r:id="rId14"/>
    <p:sldId id="532" r:id="rId15"/>
    <p:sldId id="534" r:id="rId16"/>
    <p:sldId id="535" r:id="rId17"/>
    <p:sldId id="529" r:id="rId18"/>
    <p:sldId id="536" r:id="rId19"/>
    <p:sldId id="537" r:id="rId20"/>
    <p:sldId id="538" r:id="rId21"/>
    <p:sldId id="539" r:id="rId22"/>
    <p:sldId id="543" r:id="rId23"/>
    <p:sldId id="540" r:id="rId24"/>
    <p:sldId id="544" r:id="rId25"/>
    <p:sldId id="378" r:id="rId26"/>
    <p:sldId id="379" r:id="rId27"/>
    <p:sldId id="380" r:id="rId28"/>
    <p:sldId id="382" r:id="rId29"/>
    <p:sldId id="383" r:id="rId30"/>
    <p:sldId id="384" r:id="rId31"/>
    <p:sldId id="547" r:id="rId32"/>
    <p:sldId id="512" r:id="rId33"/>
    <p:sldId id="261" r:id="rId34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 autoAdjust="0"/>
    <p:restoredTop sz="93977" autoAdjust="0"/>
  </p:normalViewPr>
  <p:slideViewPr>
    <p:cSldViewPr>
      <p:cViewPr varScale="1">
        <p:scale>
          <a:sx n="68" d="100"/>
          <a:sy n="68" d="100"/>
        </p:scale>
        <p:origin x="10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7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9472DD5C-B6A9-4714-908F-0B8F74738B98}" type="datetimeFigureOut">
              <a:rPr lang="en-US" altLang="zh-TW" smtClean="0"/>
              <a:pPr/>
              <a:t>9/13/2023</a:t>
            </a:fld>
            <a:endParaRPr lang="zh-TW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7C1C90DE-A98B-4173-B17E-434F189FC4DB}" type="slidenum">
              <a:rPr lang="zh-TW" smtClean="0"/>
              <a:pPr/>
              <a:t>‹#›</a:t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193366E8-8A22-4400-BBA2-8D322280A6E8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3792D2CF-A01B-4515-8B40-3DC34258267A}" type="slidenum">
              <a:rPr/>
              <a:pPr/>
              <a:t>‹#›</a:t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zh-TW" smtClean="0"/>
              <a:pPr/>
              <a:t>1</a:t>
            </a:fld>
            <a:endParaRPr 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495800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 anchor="b" anchorCtr="0"/>
          <a:lstStyle>
            <a:lvl1pPr marL="0" indent="0" algn="ctr" latinLnBrk="0">
              <a:buNone/>
              <a:defRPr lang="zh-TW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 latinLnBrk="0">
              <a:buNone/>
              <a:defRPr lang="zh-TW" sz="2800">
                <a:solidFill>
                  <a:schemeClr val="tx1"/>
                </a:solidFill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1600201"/>
            <a:ext cx="5111750" cy="4525963"/>
          </a:xfrm>
        </p:spPr>
        <p:txBody>
          <a:bodyPr/>
          <a:lstStyle>
            <a:lvl1pPr latinLnBrk="0">
              <a:defRPr lang="zh-TW" sz="3200">
                <a:solidFill>
                  <a:schemeClr val="tx1"/>
                </a:solidFill>
              </a:defRPr>
            </a:lvl1pPr>
            <a:lvl2pPr>
              <a:defRPr lang="zh-TW" sz="2800"/>
            </a:lvl2pPr>
            <a:lvl3pPr>
              <a:defRPr lang="zh-TW" sz="2400"/>
            </a:lvl3pPr>
            <a:lvl4pPr>
              <a:defRPr lang="zh-TW" sz="2000"/>
            </a:lvl4pPr>
            <a:lvl5pPr>
              <a:defRPr lang="zh-TW" sz="2000"/>
            </a:lvl5pPr>
            <a:lvl6pPr>
              <a:defRPr lang="zh-TW" sz="2000"/>
            </a:lvl6pPr>
            <a:lvl7pPr>
              <a:defRPr lang="zh-TW" sz="2000"/>
            </a:lvl7pPr>
            <a:lvl8pPr>
              <a:defRPr lang="zh-TW" sz="2000"/>
            </a:lvl8pPr>
            <a:lvl9pPr>
              <a:defRPr lang="zh-TW"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1" y="1600201"/>
            <a:ext cx="3008313" cy="4525963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TW"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>
              <a:buNone/>
              <a:defRPr lang="zh-TW" sz="2800"/>
            </a:lvl2pPr>
            <a:lvl3pPr marL="914400" indent="0">
              <a:buNone/>
              <a:defRPr lang="zh-TW" sz="2400"/>
            </a:lvl3pPr>
            <a:lvl4pPr marL="1371600" indent="0">
              <a:buNone/>
              <a:defRPr lang="zh-TW" sz="2000"/>
            </a:lvl4pPr>
            <a:lvl5pPr marL="1828800" indent="0">
              <a:buNone/>
              <a:defRPr lang="zh-TW" sz="2000"/>
            </a:lvl5pPr>
            <a:lvl6pPr marL="2286000" indent="0">
              <a:buNone/>
              <a:defRPr lang="zh-TW" sz="2000"/>
            </a:lvl6pPr>
            <a:lvl7pPr marL="2743200" indent="0">
              <a:buNone/>
              <a:defRPr lang="zh-TW" sz="2000"/>
            </a:lvl7pPr>
            <a:lvl8pPr marL="3200400" indent="0">
              <a:buNone/>
              <a:defRPr lang="zh-TW" sz="2000"/>
            </a:lvl8pPr>
            <a:lvl9pPr marL="3657600" indent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0D0AA-A564-40E6-BDF9-FE3371FD07B4}" type="datetimeFigureOut">
              <a:rPr lang="zh-TW" altLang="en-US"/>
              <a:pPr/>
              <a:t>2023/9/13</a:t>
            </a:fld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est.com.tw/news-detail/How-to-write-SEO-TD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w.news.yahoo.com/%E6%96%87%E7%B5%84%E7%95%A2%E6%A5%AD%E4%BA%94%E5%B9%B4%E8%96%AA%E6%B0%B4%E6%BC%B2-%E5%80%8D-%E5%8E%9Fpo%E6%9B%9D-%E5%85%A9%E5%A4%A7%E9%97%9C%E9%8D%B5-050502249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" TargetMode="External"/><Relationship Id="rId2" Type="http://schemas.openxmlformats.org/officeDocument/2006/relationships/hyperlink" Target="https://acupun.site/lecture/cmed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hp/default.asp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www.w3schools.com/html/default.asp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9" y="1570112"/>
            <a:ext cx="7848872" cy="1584176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itchFamily="34" charset="-120"/>
                <a:ea typeface="微軟正黑體" pitchFamily="34" charset="-120"/>
              </a:rPr>
              <a:t>商用多媒體設計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軟正黑體" pitchFamily="34" charset="-120"/>
                <a:ea typeface="微軟正黑體" pitchFamily="34" charset="-120"/>
              </a:rPr>
              <a:t>台北科技大學，經管系，陳擎文</a:t>
            </a:r>
            <a:br>
              <a:rPr lang="en-US" altLang="zh-CN" b="1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學習網頁的結構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現在的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商業數據分析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，經常必須要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爬取網路數據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必須懂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：是</a:t>
            </a:r>
            <a:r>
              <a:rPr lang="zh-TW" altLang="en-US" b="1" dirty="0">
                <a:solidFill>
                  <a:srgbClr val="C00000"/>
                </a:solidFill>
                <a:effectLst/>
                <a:highlight>
                  <a:srgbClr val="FFFF00"/>
                </a:highlight>
              </a:rPr>
              <a:t>搜尋引擎優化</a:t>
            </a:r>
            <a:r>
              <a:rPr lang="zh-TW" altLang="en-US" b="1" dirty="0">
                <a:effectLst/>
              </a:rPr>
              <a:t>的簡寫</a:t>
            </a:r>
            <a:r>
              <a:rPr lang="en-US" altLang="zh-TW" b="1" dirty="0">
                <a:effectLst/>
              </a:rPr>
              <a:t>(Search Engine Optimization)</a:t>
            </a:r>
            <a:r>
              <a:rPr lang="zh-TW" altLang="en-US" b="1" dirty="0">
                <a:effectLst/>
              </a:rPr>
              <a:t>，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☎執行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是為了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讓網站的搜尋排名</a:t>
            </a:r>
            <a:r>
              <a:rPr lang="zh-TW" altLang="en-US" b="1" dirty="0">
                <a:effectLst/>
              </a:rPr>
              <a:t>變好，提升網站的能見度與流量，進而創造轉單與業績。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是一連串改善網站自然排名的工作，可以大致分為「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技術」與「內容</a:t>
            </a:r>
            <a:r>
              <a:rPr lang="zh-TW" altLang="en-US" b="1" dirty="0">
                <a:effectLst/>
              </a:rPr>
              <a:t>」兩個面向作探討。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411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4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b="1" dirty="0">
                <a:effectLst/>
              </a:rPr>
              <a:t>網頁的</a:t>
            </a:r>
            <a:r>
              <a:rPr lang="en-US" altLang="zh-TW" sz="2000" b="1" dirty="0">
                <a:effectLst/>
              </a:rPr>
              <a:t>TDK</a:t>
            </a:r>
            <a:r>
              <a:rPr lang="zh-TW" altLang="en-US" sz="2000" b="1" dirty="0">
                <a:effectLst/>
              </a:rPr>
              <a:t>指的是什麼：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T</a:t>
            </a:r>
            <a:r>
              <a:rPr lang="zh-TW" altLang="en-US" sz="2000" b="1" dirty="0">
                <a:effectLst/>
              </a:rPr>
              <a:t>代表的是該：網頁標題 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title</a:t>
            </a:r>
            <a:r>
              <a:rPr lang="zh-TW" altLang="en-US" sz="2000" b="1" dirty="0">
                <a:effectLst/>
              </a:rPr>
              <a:t>、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D</a:t>
            </a:r>
            <a:r>
              <a:rPr lang="zh-TW" altLang="en-US" sz="2000" b="1" dirty="0">
                <a:effectLst/>
              </a:rPr>
              <a:t>代表了該：網頁描述 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sz="2000" b="1" dirty="0" err="1">
                <a:solidFill>
                  <a:srgbClr val="C00000"/>
                </a:solidFill>
                <a:effectLst/>
              </a:rPr>
              <a:t>desicription</a:t>
            </a:r>
            <a:r>
              <a:rPr lang="zh-TW" altLang="en-US" sz="2000" b="1" dirty="0">
                <a:effectLst/>
              </a:rPr>
              <a:t>、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K</a:t>
            </a:r>
            <a:r>
              <a:rPr lang="zh-TW" altLang="en-US" sz="2000" b="1" dirty="0">
                <a:effectLst/>
              </a:rPr>
              <a:t>代表了該：網頁關鍵詞 </a:t>
            </a:r>
            <a:r>
              <a:rPr lang="en-US" altLang="zh-CN" sz="2000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keywords</a:t>
            </a: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練習網頁：到</a:t>
            </a:r>
            <a:r>
              <a:rPr lang="en-US" altLang="zh-CN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，輸入：</a:t>
            </a:r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TDK </a:t>
            </a:r>
            <a:r>
              <a:rPr lang="zh-CN" altLang="en-US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endParaRPr lang="en-US" altLang="zh-CN" sz="2400" b="1" dirty="0">
              <a:effectLst/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選擇以下網頁</a:t>
            </a:r>
            <a:endParaRPr lang="en-US" altLang="zh-CN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https://www.ibest.com.tw/news-detail/How-to-write-SEO-TDK/</a:t>
            </a:r>
            <a:endParaRPr lang="en-US" altLang="zh-CN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34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8385D-21E3-4F16-A5F5-0DC5D88C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2045"/>
            <a:ext cx="8523809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3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CN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網頁語法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ACBE8E-DFA9-4796-9416-192EF236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10332640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/>
          <a:lstStyle/>
          <a:p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的自然排名 </a:t>
            </a:r>
            <a:r>
              <a:rPr lang="en-US" altLang="zh-TW" b="1" dirty="0">
                <a:effectLst/>
              </a:rPr>
              <a:t>= 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不用花錢的網站排名</a:t>
            </a:r>
            <a:endParaRPr lang="en-US" altLang="zh-TW" b="1" dirty="0">
              <a:solidFill>
                <a:srgbClr val="C00000"/>
              </a:solidFill>
              <a:effectLst/>
            </a:endParaRPr>
          </a:p>
          <a:p>
            <a:r>
              <a:rPr lang="zh-TW" altLang="en-US" b="1" dirty="0">
                <a:effectLst/>
              </a:rPr>
              <a:t>☎在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輸入關鍵字查詢資料後，前面幾筆是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廣告網頁</a:t>
            </a:r>
            <a:r>
              <a:rPr lang="zh-TW" altLang="en-US" b="1" dirty="0">
                <a:effectLst/>
              </a:rPr>
              <a:t>，後面的就是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根據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所排名</a:t>
            </a:r>
            <a:r>
              <a:rPr lang="zh-TW" altLang="en-US" b="1" dirty="0">
                <a:effectLst/>
              </a:rPr>
              <a:t>的網站。</a:t>
            </a:r>
            <a:endParaRPr lang="en-US" altLang="zh-TW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練習：</a:t>
            </a:r>
            <a:r>
              <a:rPr lang="en-US" altLang="zh-CN" b="1" dirty="0">
                <a:effectLst/>
              </a:rPr>
              <a:t>google</a:t>
            </a:r>
            <a:r>
              <a:rPr lang="zh-CN" altLang="en-US" b="1" dirty="0">
                <a:effectLst/>
              </a:rPr>
              <a:t>輸入：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冰箱</a:t>
            </a:r>
            <a:endParaRPr lang="en-US" altLang="zh-CN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查詢</a:t>
            </a:r>
            <a:r>
              <a:rPr lang="en-US" altLang="zh-CN" b="1" dirty="0">
                <a:effectLst/>
              </a:rPr>
              <a:t>SEO</a:t>
            </a:r>
            <a:r>
              <a:rPr lang="zh-TW" altLang="en-US" b="1" dirty="0">
                <a:effectLst/>
              </a:rPr>
              <a:t>自然排名</a:t>
            </a:r>
            <a:r>
              <a:rPr lang="zh-CN" altLang="en-US" b="1" dirty="0">
                <a:effectLst/>
              </a:rPr>
              <a:t>的前幾名</a:t>
            </a:r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☎所以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就是要爭取讓自己的網站往前面排名。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往前面排名，就會增加流量，就會促進行銷。</a:t>
            </a:r>
            <a:endParaRPr lang="en-US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en-US" b="1" dirty="0">
                <a:effectLst/>
              </a:rPr>
              <a:t>☎下圖證明，自然排名與點擊率的關係，可以清楚看到排名越前面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02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/>
          <a:lstStyle/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523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br>
              <a:rPr lang="en-US" altLang="zh-TW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C00000"/>
                </a:solidFill>
                <a:effectLst/>
              </a:rPr>
              <a:t>排名越前面，點擊率自然就越高</a:t>
            </a:r>
            <a:endParaRPr lang="zh-TW" altLang="en-US" sz="4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https://acupun.site/lecture/cmedia/example/chp6/p03.jpg">
            <a:extLst>
              <a:ext uri="{FF2B5EF4-FFF2-40B4-BE49-F238E27FC236}">
                <a16:creationId xmlns:a16="http://schemas.microsoft.com/office/drawing/2014/main" id="{157EC0AE-BA6A-41D2-8A9E-723282DD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04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5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415" y="1556792"/>
            <a:ext cx="3983360" cy="5301208"/>
          </a:xfrm>
        </p:spPr>
        <p:txBody>
          <a:bodyPr>
            <a:no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未來應用：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方第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的網站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流量分析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，必須放入</a:t>
            </a:r>
            <a:r>
              <a:rPr lang="en-US" altLang="zh-TW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代碼，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可追踪用戶的使用趨勢，以改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進網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行銷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CN" altLang="en-US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流量分析證照</a:t>
            </a:r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GA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也要放入</a:t>
            </a:r>
            <a:r>
              <a:rPr lang="en-US" altLang="zh-CN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，才能追踪流量</a:t>
            </a:r>
            <a:endParaRPr lang="en-US" altLang="zh-CN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CN" sz="4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 descr="https://acupun.site/lecture/html5_CSS_javascript/pic/python-js-java-php-c.png">
            <a:extLst>
              <a:ext uri="{FF2B5EF4-FFF2-40B4-BE49-F238E27FC236}">
                <a16:creationId xmlns:a16="http://schemas.microsoft.com/office/drawing/2014/main" id="{463884C8-932F-4C0D-BD97-666A4B4E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99" y="1988840"/>
            <a:ext cx="5417937" cy="46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45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sz="3200" b="1" dirty="0">
                <a:effectLst/>
              </a:rPr>
              <a:t>4.</a:t>
            </a:r>
            <a:r>
              <a:rPr lang="zh-TW" altLang="en-US" sz="3200" b="1" dirty="0">
                <a:effectLst/>
              </a:rPr>
              <a:t>學習</a:t>
            </a:r>
            <a:r>
              <a:rPr lang="en-US" altLang="zh-TW" sz="3200" b="1" dirty="0">
                <a:effectLst/>
              </a:rPr>
              <a:t>『</a:t>
            </a:r>
            <a:r>
              <a:rPr lang="zh-TW" altLang="en-US" sz="3200" b="1" dirty="0">
                <a:effectLst/>
              </a:rPr>
              <a:t>初階</a:t>
            </a:r>
            <a:r>
              <a:rPr lang="en-US" altLang="zh-TW" sz="3200" b="1" dirty="0">
                <a:effectLst/>
              </a:rPr>
              <a:t>』</a:t>
            </a:r>
            <a:r>
              <a:rPr lang="zh-TW" altLang="en-US" sz="3200" b="1" dirty="0">
                <a:effectLst/>
              </a:rPr>
              <a:t>網頁模板</a:t>
            </a:r>
            <a:endParaRPr lang="en-US" altLang="zh-TW" sz="3200" b="1" dirty="0">
              <a:effectLst/>
            </a:endParaRPr>
          </a:p>
          <a:p>
            <a:endParaRPr lang="en-US" altLang="zh-TW" sz="3200" b="1" dirty="0">
              <a:effectLst/>
            </a:endParaRPr>
          </a:p>
          <a:p>
            <a:r>
              <a:rPr lang="en-US" altLang="zh-CN" sz="3200" b="1" dirty="0">
                <a:effectLst/>
              </a:rPr>
              <a:t>5.</a:t>
            </a:r>
            <a:r>
              <a:rPr lang="zh-TW" altLang="en-US" sz="3200" b="1" dirty="0">
                <a:effectLst/>
              </a:rPr>
              <a:t>學習</a:t>
            </a:r>
            <a:r>
              <a:rPr lang="en-US" altLang="zh-TW" sz="3200" b="1" dirty="0">
                <a:effectLst/>
              </a:rPr>
              <a:t>『</a:t>
            </a:r>
            <a:r>
              <a:rPr lang="zh-TW" altLang="en-US" sz="3200" b="1" dirty="0">
                <a:effectLst/>
              </a:rPr>
              <a:t>進階</a:t>
            </a:r>
            <a:r>
              <a:rPr lang="en-US" altLang="zh-TW" sz="3200" b="1" dirty="0">
                <a:effectLst/>
              </a:rPr>
              <a:t>』</a:t>
            </a:r>
            <a:r>
              <a:rPr lang="zh-TW" altLang="en-US" sz="3200" b="1" dirty="0">
                <a:effectLst/>
              </a:rPr>
              <a:t>網頁設計</a:t>
            </a:r>
            <a:endParaRPr lang="en-US" altLang="zh-TW" sz="3200" b="1" dirty="0">
              <a:effectLst/>
            </a:endParaRPr>
          </a:p>
          <a:p>
            <a:pPr lvl="1"/>
            <a:r>
              <a:rPr lang="zh-TW" altLang="en-US" sz="2800" b="1" dirty="0">
                <a:solidFill>
                  <a:srgbClr val="C00000"/>
                </a:solidFill>
                <a:effectLst/>
              </a:rPr>
              <a:t>目前網頁設計主流</a:t>
            </a:r>
            <a:r>
              <a:rPr lang="zh-TW" altLang="en-US" sz="2800" b="1" dirty="0">
                <a:effectLst/>
              </a:rPr>
              <a:t>：</a:t>
            </a:r>
            <a:r>
              <a:rPr lang="zh-TW" altLang="en-US" sz="2800" b="1" dirty="0">
                <a:effectLst/>
                <a:highlight>
                  <a:srgbClr val="FFFF00"/>
                </a:highlight>
              </a:rPr>
              <a:t>響應性網頁</a:t>
            </a:r>
            <a:r>
              <a:rPr lang="en-US" altLang="zh-TW" sz="2800" b="1" dirty="0">
                <a:effectLst/>
                <a:highlight>
                  <a:srgbClr val="FFFF00"/>
                </a:highlight>
              </a:rPr>
              <a:t>RWD</a:t>
            </a:r>
            <a:r>
              <a:rPr lang="en-US" altLang="zh-TW" sz="2800" b="1" dirty="0">
                <a:effectLst/>
              </a:rPr>
              <a:t>(bootstrap)</a:t>
            </a:r>
          </a:p>
          <a:p>
            <a:endParaRPr lang="en-US" altLang="zh-TW" sz="3200" b="1" dirty="0">
              <a:effectLst/>
            </a:endParaRPr>
          </a:p>
          <a:p>
            <a:r>
              <a:rPr lang="zh-TW" altLang="en-US" sz="3200" b="1" dirty="0">
                <a:effectLst/>
                <a:highlight>
                  <a:srgbClr val="FFFF00"/>
                </a:highlight>
              </a:rPr>
              <a:t>未來應用</a:t>
            </a:r>
            <a:r>
              <a:rPr lang="en-US" altLang="zh-TW" sz="3200" b="1" dirty="0">
                <a:effectLst/>
              </a:rPr>
              <a:t>1</a:t>
            </a:r>
            <a:r>
              <a:rPr lang="zh-TW" altLang="en-US" sz="3200" b="1" dirty="0">
                <a:effectLst/>
              </a:rPr>
              <a:t>：</a:t>
            </a:r>
            <a:endParaRPr lang="en-US" altLang="zh-TW" sz="3200" b="1" dirty="0">
              <a:effectLst/>
            </a:endParaRPr>
          </a:p>
          <a:p>
            <a:pPr lvl="1"/>
            <a:r>
              <a:rPr lang="zh-TW" altLang="en-US" sz="2800" b="1" dirty="0">
                <a:solidFill>
                  <a:srgbClr val="C00000"/>
                </a:solidFill>
                <a:effectLst/>
              </a:rPr>
              <a:t>響應性網頁</a:t>
            </a:r>
            <a:r>
              <a:rPr lang="en-US" altLang="zh-CN" sz="2800" b="1" dirty="0">
                <a:solidFill>
                  <a:srgbClr val="C00000"/>
                </a:solidFill>
                <a:effectLst/>
              </a:rPr>
              <a:t>RWD</a:t>
            </a:r>
            <a:r>
              <a:rPr lang="zh-CN" altLang="en-US" sz="2800" b="1" dirty="0">
                <a:solidFill>
                  <a:srgbClr val="C00000"/>
                </a:solidFill>
                <a:effectLst/>
              </a:rPr>
              <a:t>，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有助於搜尋引擎的</a:t>
            </a:r>
            <a:r>
              <a:rPr lang="en-US" altLang="zh-TW" sz="2800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排名</a:t>
            </a:r>
            <a:r>
              <a:rPr lang="zh-TW" altLang="en-US" sz="2800" b="1" dirty="0">
                <a:effectLst/>
              </a:rPr>
              <a:t>，促進網路</a:t>
            </a:r>
            <a:r>
              <a:rPr lang="zh-CN" altLang="en-US" sz="2800" b="1" dirty="0">
                <a:solidFill>
                  <a:srgbClr val="C00000"/>
                </a:solidFill>
                <a:effectLst/>
              </a:rPr>
              <a:t>流量與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行銷</a:t>
            </a:r>
            <a:endParaRPr lang="en-US" altLang="zh-TW" sz="28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73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</a:rPr>
              <a:t>6</a:t>
            </a:r>
            <a:r>
              <a:rPr lang="en-US" altLang="zh-TW" sz="3600" b="1" dirty="0">
                <a:effectLst/>
              </a:rPr>
              <a:t>.</a:t>
            </a:r>
            <a:r>
              <a:rPr lang="zh-TW" altLang="en-US" sz="3600" b="1" dirty="0">
                <a:effectLst/>
              </a:rPr>
              <a:t>學習</a:t>
            </a:r>
            <a:r>
              <a:rPr lang="zh-CN" altLang="en-US" sz="3600" b="1" dirty="0">
                <a:effectLst/>
              </a:rPr>
              <a:t>各種</a:t>
            </a:r>
            <a:r>
              <a:rPr lang="zh-TW" altLang="en-US" sz="3600" b="1" dirty="0">
                <a:solidFill>
                  <a:srgbClr val="C00000"/>
                </a:solidFill>
                <a:effectLst/>
              </a:rPr>
              <a:t>架站</a:t>
            </a:r>
            <a:r>
              <a:rPr lang="zh-CN" altLang="en-US" sz="3600" b="1" dirty="0">
                <a:effectLst/>
              </a:rPr>
              <a:t>相關技術</a:t>
            </a:r>
            <a:endParaRPr lang="en-US" altLang="zh-CN" sz="3600" b="1" dirty="0">
              <a:effectLst/>
            </a:endParaRPr>
          </a:p>
          <a:p>
            <a:pPr lvl="1"/>
            <a:r>
              <a:rPr lang="en-US" altLang="zh-CN" sz="3200" b="1" dirty="0">
                <a:effectLst/>
              </a:rPr>
              <a:t>2</a:t>
            </a:r>
            <a:r>
              <a:rPr lang="zh-CN" altLang="en-US" sz="3200" b="1" dirty="0">
                <a:effectLst/>
              </a:rPr>
              <a:t>種常用</a:t>
            </a:r>
            <a:r>
              <a:rPr lang="zh-CN" altLang="en-US" sz="3200" b="1" dirty="0">
                <a:solidFill>
                  <a:srgbClr val="C00000"/>
                </a:solidFill>
                <a:effectLst/>
              </a:rPr>
              <a:t>架站工具</a:t>
            </a:r>
            <a:endParaRPr lang="en-US" altLang="zh-CN" sz="3200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學習申請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網站空間</a:t>
            </a:r>
            <a:r>
              <a:rPr lang="zh-CN" altLang="en-US" sz="3200" b="1" dirty="0">
                <a:effectLst/>
              </a:rPr>
              <a:t>（免費，付費）</a:t>
            </a:r>
            <a:endParaRPr lang="en-US" altLang="zh-CN" sz="3200" b="1" dirty="0"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學習</a:t>
            </a:r>
            <a:r>
              <a:rPr lang="zh-CN" altLang="en-US" sz="3200" b="1" dirty="0">
                <a:effectLst/>
              </a:rPr>
              <a:t>申請</a:t>
            </a:r>
            <a:r>
              <a:rPr lang="en-US" altLang="zh-TW" sz="3200" b="1" dirty="0">
                <a:solidFill>
                  <a:srgbClr val="C00000"/>
                </a:solidFill>
                <a:effectLst/>
              </a:rPr>
              <a:t>DN</a:t>
            </a:r>
            <a:r>
              <a:rPr lang="zh-CN" altLang="en-US" sz="3200" b="1" dirty="0">
                <a:solidFill>
                  <a:srgbClr val="C00000"/>
                </a:solidFill>
                <a:effectLst/>
              </a:rPr>
              <a:t>域名</a:t>
            </a:r>
            <a:r>
              <a:rPr lang="zh-CN" altLang="en-US" sz="3200" b="1" dirty="0">
                <a:effectLst/>
              </a:rPr>
              <a:t>（免費，付費）</a:t>
            </a:r>
            <a:endParaRPr lang="en-US" altLang="zh-CN" sz="3200" b="1" dirty="0">
              <a:effectLst/>
            </a:endParaRPr>
          </a:p>
          <a:p>
            <a:pPr lvl="1"/>
            <a:endParaRPr lang="en-US" altLang="zh-CN" sz="3200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TW" altLang="en-US" sz="3200" b="1" dirty="0">
                <a:effectLst/>
                <a:highlight>
                  <a:srgbClr val="FFFF00"/>
                </a:highlight>
              </a:rPr>
              <a:t>未來應用</a:t>
            </a:r>
            <a:r>
              <a:rPr lang="zh-TW" altLang="en-US" sz="3200" b="1" dirty="0">
                <a:effectLst/>
              </a:rPr>
              <a:t>：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網站流量分析</a:t>
            </a:r>
            <a:r>
              <a:rPr lang="zh-TW" altLang="en-US" sz="3200" b="1" dirty="0">
                <a:effectLst/>
              </a:rPr>
              <a:t>，必須要在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架設的網站</a:t>
            </a:r>
            <a:r>
              <a:rPr lang="zh-TW" altLang="en-US" sz="3200" b="1" dirty="0">
                <a:effectLst/>
              </a:rPr>
              <a:t>上測試</a:t>
            </a:r>
            <a:endParaRPr lang="en-US" altLang="zh-TW" sz="32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56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學習目前商用網站的共同結構：前端網頁＋後端網頁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4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使用資料庫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語法＋結合後端網頁技術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zh-TW" altLang="en-US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自訂的</a:t>
            </a:r>
            <a:r>
              <a:rPr lang="en-US" altLang="zh-TW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zh-TW" altLang="en-US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32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570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1628800"/>
            <a:ext cx="8712968" cy="3456384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經營管理系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學網頁設計，有什麼用？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6485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學習網頁的結構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CN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網頁模板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目前網頁設計主流：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響應性網頁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(bootstrap)</a:t>
            </a: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各種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架站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網站空間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域名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資料庫網頁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使用資料庫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語法＋結合後端網頁技術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總結：課程目標綱要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37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348880"/>
            <a:ext cx="8568952" cy="3672408"/>
          </a:xfrm>
        </p:spPr>
        <p:txBody>
          <a:bodyPr vert="horz" rtlCol="0">
            <a:normAutofit/>
          </a:bodyPr>
          <a:lstStyle/>
          <a:p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上課採用什麼教學方式</a:t>
            </a:r>
            <a:r>
              <a:rPr lang="en-US" altLang="zh-CN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來達成課程目標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522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6792"/>
            <a:ext cx="9252520" cy="5004792"/>
          </a:xfrm>
        </p:spPr>
        <p:txBody>
          <a:bodyPr>
            <a:noAutofit/>
          </a:bodyPr>
          <a:lstStyle/>
          <a:p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：可以較輕鬆的方式，</a:t>
            </a:r>
            <a:endParaRPr lang="en-US" altLang="zh-CN" sz="3600" b="1" u="sng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學習各種技術，但都只體驗初級內容，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不求專精，知道樣貌即可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輕鬆，好玩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CN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：採嚴謹地學習各種程式撰寫技巧</a:t>
            </a:r>
            <a:endParaRPr lang="en-US" altLang="zh-CN" sz="3600" b="1" u="sng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先學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en-US" altLang="zh-CN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CN" sz="32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再學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響應性網頁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程式碼寫法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再學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程式碼寫法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課程的教學方式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970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1268760"/>
            <a:ext cx="7488832" cy="1584176"/>
          </a:xfrm>
        </p:spPr>
        <p:txBody>
          <a:bodyPr vert="horz" rtlCol="0" anchor="b" anchorCtr="0">
            <a:normAutofit/>
          </a:bodyPr>
          <a:lstStyle/>
          <a:p>
            <a:r>
              <a:rPr lang="zh-CN" altLang="en-US" sz="6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老師相關的業界經驗</a:t>
            </a:r>
            <a:endParaRPr lang="zh-TW" altLang="en-US" sz="6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2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12" y="95103"/>
            <a:ext cx="8927976" cy="1229996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2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1</a:t>
            </a:r>
            <a:r>
              <a:rPr lang="zh-CN" altLang="en-US" b="1" dirty="0">
                <a:effectLst/>
              </a:rPr>
              <a:t>：</a:t>
            </a:r>
            <a:r>
              <a:rPr lang="zh-TW" altLang="zh-TW" b="1" dirty="0">
                <a:effectLst/>
              </a:rPr>
              <a:t>製作：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藝術品拍賣網站</a:t>
            </a:r>
            <a:r>
              <a:rPr lang="zh-CN" altLang="en-US" b="1" dirty="0">
                <a:effectLst/>
              </a:rPr>
              <a:t>，</a:t>
            </a:r>
            <a:r>
              <a:rPr lang="zh-TW" altLang="zh-TW" b="1" dirty="0">
                <a:effectLst/>
              </a:rPr>
              <a:t>幫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台灣廠商</a:t>
            </a:r>
            <a:r>
              <a:rPr lang="zh-TW" altLang="zh-TW" b="1" dirty="0">
                <a:effectLst/>
              </a:rPr>
              <a:t>撰寫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Art auction</a:t>
            </a:r>
            <a:r>
              <a:rPr lang="en-US" altLang="zh-CN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APP</a:t>
            </a:r>
            <a:endParaRPr lang="zh-TW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zh-TW" b="1" dirty="0">
                <a:effectLst/>
              </a:rPr>
              <a:t>☎結合各種技術，</a:t>
            </a:r>
            <a:endParaRPr lang="en-US" altLang="zh-TW" b="1" dirty="0">
              <a:effectLst/>
            </a:endParaRPr>
          </a:p>
          <a:p>
            <a:r>
              <a:rPr lang="zh-TW" altLang="zh-TW" b="1" dirty="0">
                <a:effectLst/>
              </a:rPr>
              <a:t>包括：</a:t>
            </a:r>
            <a:r>
              <a:rPr lang="en-US" altLang="zh-TW" b="1" dirty="0" err="1">
                <a:effectLst/>
              </a:rPr>
              <a:t>PHP+smarty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Bootstrap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 err="1">
                <a:effectLst/>
              </a:rPr>
              <a:t>Jquery</a:t>
            </a:r>
            <a:r>
              <a:rPr lang="en-US" altLang="zh-TW" b="1" dirty="0">
                <a:effectLst/>
              </a:rPr>
              <a:t> mobile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 err="1">
                <a:effectLst/>
              </a:rPr>
              <a:t>Javascript</a:t>
            </a:r>
            <a:endParaRPr lang="zh-TW" altLang="zh-TW" b="1" dirty="0">
              <a:effectLst/>
            </a:endParaRPr>
          </a:p>
        </p:txBody>
      </p:sp>
      <p:pic>
        <p:nvPicPr>
          <p:cNvPr id="13" name="圖片 12" descr="電腦版2-07.jpg">
            <a:extLst>
              <a:ext uri="{FF2B5EF4-FFF2-40B4-BE49-F238E27FC236}">
                <a16:creationId xmlns:a16="http://schemas.microsoft.com/office/drawing/2014/main" id="{FA40115D-E523-41BD-9A9A-B8E955B742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2728" y="3494790"/>
            <a:ext cx="5763260" cy="3242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45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6889C-D70F-431F-9997-730F330B5A0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2" y="1900260"/>
            <a:ext cx="3025480" cy="4599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 descr="整理2-06.jpg">
            <a:extLst>
              <a:ext uri="{FF2B5EF4-FFF2-40B4-BE49-F238E27FC236}">
                <a16:creationId xmlns:a16="http://schemas.microsoft.com/office/drawing/2014/main" id="{FB797FE2-28FA-4C37-8999-309D0C3553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486" y="1918693"/>
            <a:ext cx="3025480" cy="4532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 descr="整理2-08.jpg">
            <a:extLst>
              <a:ext uri="{FF2B5EF4-FFF2-40B4-BE49-F238E27FC236}">
                <a16:creationId xmlns:a16="http://schemas.microsoft.com/office/drawing/2014/main" id="{21CB4411-32B6-4905-8BCD-CEB26857308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2200" y="1968039"/>
            <a:ext cx="2737448" cy="4532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3501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2</a:t>
            </a:r>
            <a:r>
              <a:rPr lang="zh-TW" altLang="zh-TW" b="1" dirty="0">
                <a:effectLst/>
              </a:rPr>
              <a:t>：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手機版的論壇程式</a:t>
            </a:r>
            <a:r>
              <a:rPr lang="zh-TW" altLang="zh-TW" b="1" u="sng" dirty="0">
                <a:effectLst/>
              </a:rPr>
              <a:t>（幫</a:t>
            </a:r>
            <a:r>
              <a:rPr lang="zh-CN" altLang="en-US" b="1" u="sng" dirty="0">
                <a:effectLst/>
                <a:highlight>
                  <a:srgbClr val="FFFF00"/>
                </a:highlight>
              </a:rPr>
              <a:t>香港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廠商</a:t>
            </a:r>
            <a:r>
              <a:rPr lang="zh-TW" altLang="zh-TW" b="1" u="sng" dirty="0">
                <a:effectLst/>
              </a:rPr>
              <a:t>撰寫）</a:t>
            </a:r>
            <a:endParaRPr lang="en-US" altLang="zh-TW" b="1" u="sng" dirty="0">
              <a:effectLst/>
            </a:endParaRPr>
          </a:p>
          <a:p>
            <a:r>
              <a:rPr lang="en-US" altLang="zh-TW" b="1" u="sng" dirty="0">
                <a:solidFill>
                  <a:srgbClr val="C00000"/>
                </a:solidFill>
                <a:effectLst/>
              </a:rPr>
              <a:t>Mobile version of the forum program</a:t>
            </a:r>
            <a:endParaRPr lang="zh-TW" altLang="zh-TW" b="1" u="sng" dirty="0">
              <a:solidFill>
                <a:srgbClr val="C00000"/>
              </a:solidFill>
              <a:effectLst/>
            </a:endParaRPr>
          </a:p>
          <a:p>
            <a:r>
              <a:rPr lang="zh-TW" altLang="zh-TW" sz="2000" b="1" dirty="0">
                <a:effectLst/>
              </a:rPr>
              <a:t>☎技術：結合各種技術，包括：</a:t>
            </a:r>
            <a:r>
              <a:rPr lang="en-US" altLang="zh-TW" sz="2000" b="1" dirty="0" err="1">
                <a:effectLst/>
              </a:rPr>
              <a:t>PHP+smarty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>
                <a:effectLst/>
              </a:rPr>
              <a:t>Bootstrap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 err="1">
                <a:effectLst/>
              </a:rPr>
              <a:t>Jquery</a:t>
            </a:r>
            <a:r>
              <a:rPr lang="en-US" altLang="zh-TW" sz="2000" b="1" dirty="0">
                <a:effectLst/>
              </a:rPr>
              <a:t> mobile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 err="1">
                <a:effectLst/>
              </a:rPr>
              <a:t>Javascript</a:t>
            </a:r>
            <a:endParaRPr lang="zh-TW" altLang="zh-TW" sz="2000" b="1" dirty="0">
              <a:effectLst/>
            </a:endParaRPr>
          </a:p>
        </p:txBody>
      </p:sp>
      <p:pic>
        <p:nvPicPr>
          <p:cNvPr id="12" name="圖片 11" descr="fdz_m01.png">
            <a:extLst>
              <a:ext uri="{FF2B5EF4-FFF2-40B4-BE49-F238E27FC236}">
                <a16:creationId xmlns:a16="http://schemas.microsoft.com/office/drawing/2014/main" id="{00BF5BC9-D018-433F-A7B3-B2D90B9B62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3111455"/>
            <a:ext cx="2393950" cy="355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 descr="fdz_m01.png">
            <a:extLst>
              <a:ext uri="{FF2B5EF4-FFF2-40B4-BE49-F238E27FC236}">
                <a16:creationId xmlns:a16="http://schemas.microsoft.com/office/drawing/2014/main" id="{B6827E46-76DA-4B3F-BBBB-F6852E2513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025" y="3116286"/>
            <a:ext cx="2393950" cy="355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 descr="fdz_m02.png">
            <a:extLst>
              <a:ext uri="{FF2B5EF4-FFF2-40B4-BE49-F238E27FC236}">
                <a16:creationId xmlns:a16="http://schemas.microsoft.com/office/drawing/2014/main" id="{1E7B2362-71A0-40C9-AB60-6D896EC5FF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812" y="3075752"/>
            <a:ext cx="2273866" cy="3769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標題 2">
            <a:extLst>
              <a:ext uri="{FF2B5EF4-FFF2-40B4-BE49-F238E27FC236}">
                <a16:creationId xmlns:a16="http://schemas.microsoft.com/office/drawing/2014/main" id="{1D398F8A-7875-4EEC-830F-9CAC0317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3</a:t>
            </a:r>
            <a:r>
              <a:rPr lang="zh-CN" altLang="en-US" b="1" dirty="0">
                <a:effectLst/>
              </a:rPr>
              <a:t>：</a:t>
            </a:r>
            <a:r>
              <a:rPr lang="zh-TW" altLang="zh-TW" b="1" dirty="0">
                <a:effectLst/>
              </a:rPr>
              <a:t>製作</a:t>
            </a:r>
            <a:r>
              <a:rPr lang="zh-TW" altLang="zh-TW" b="1" u="sng" dirty="0">
                <a:effectLst/>
              </a:rPr>
              <a:t>大陸</a:t>
            </a:r>
            <a:r>
              <a:rPr lang="zh-CN" altLang="en-US" b="1" u="sng" dirty="0">
                <a:effectLst/>
                <a:highlight>
                  <a:srgbClr val="FFFF00"/>
                </a:highlight>
              </a:rPr>
              <a:t>遠距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診療系統</a:t>
            </a:r>
            <a:r>
              <a:rPr lang="zh-TW" altLang="en-US" b="1" u="sng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TW" b="1" u="sng" dirty="0">
                <a:effectLst/>
                <a:highlight>
                  <a:srgbClr val="FFFF00"/>
                </a:highlight>
              </a:rPr>
              <a:t>(</a:t>
            </a:r>
            <a:r>
              <a:rPr lang="zh-TW" altLang="zh-TW" b="1" u="sng" dirty="0">
                <a:effectLst/>
              </a:rPr>
              <a:t>幫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大陸連鎖診所</a:t>
            </a:r>
            <a:r>
              <a:rPr lang="zh-TW" altLang="zh-TW" b="1" u="sng" dirty="0">
                <a:effectLst/>
              </a:rPr>
              <a:t>製作</a:t>
            </a:r>
            <a:r>
              <a:rPr lang="en-US" altLang="zh-TW" b="1" u="sng" dirty="0">
                <a:effectLst/>
              </a:rPr>
              <a:t>)</a:t>
            </a:r>
          </a:p>
          <a:p>
            <a:r>
              <a:rPr lang="en-US" altLang="zh-TW" sz="3600" b="1" u="sng" dirty="0">
                <a:solidFill>
                  <a:srgbClr val="C00000"/>
                </a:solidFill>
                <a:effectLst/>
              </a:rPr>
              <a:t>telemedicine system</a:t>
            </a:r>
            <a:r>
              <a:rPr lang="zh-TW" altLang="en-US" sz="3600" b="1" u="sng" dirty="0">
                <a:effectLst/>
              </a:rPr>
              <a:t> </a:t>
            </a:r>
            <a:endParaRPr lang="en-US" altLang="zh-TW" sz="3600" b="1" u="sng" dirty="0">
              <a:effectLst/>
            </a:endParaRPr>
          </a:p>
          <a:p>
            <a:r>
              <a:rPr lang="zh-TW" altLang="zh-TW" b="1" dirty="0">
                <a:effectLst/>
              </a:rPr>
              <a:t>☎功能</a:t>
            </a:r>
            <a:r>
              <a:rPr lang="en-US" altLang="zh-TW" b="1" dirty="0">
                <a:effectLst/>
              </a:rPr>
              <a:t>1</a:t>
            </a:r>
            <a:r>
              <a:rPr lang="zh-TW" altLang="zh-TW" b="1" dirty="0">
                <a:effectLst/>
              </a:rPr>
              <a:t>：這是幫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中醫診所</a:t>
            </a:r>
            <a:r>
              <a:rPr lang="zh-TW" altLang="zh-TW" b="1" dirty="0">
                <a:effectLst/>
              </a:rPr>
              <a:t>，所製作的線上診療系統，患者可以偏布大陸各省或海外，都可以登入這個診療系統，成為會員並掛號後，向寶泰堂的醫師求診</a:t>
            </a:r>
          </a:p>
          <a:p>
            <a:endParaRPr lang="zh-TW" altLang="zh-TW" sz="2000" b="1" dirty="0">
              <a:effectLst/>
            </a:endParaRPr>
          </a:p>
        </p:txBody>
      </p:sp>
      <p:sp>
        <p:nvSpPr>
          <p:cNvPr id="12" name="標題 2">
            <a:extLst>
              <a:ext uri="{FF2B5EF4-FFF2-40B4-BE49-F238E27FC236}">
                <a16:creationId xmlns:a16="http://schemas.microsoft.com/office/drawing/2014/main" id="{856F96A9-26ED-4384-B57F-536F34F0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64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 descr="Screenshot_2017-02-22-18-45-35-21.png">
            <a:extLst>
              <a:ext uri="{FF2B5EF4-FFF2-40B4-BE49-F238E27FC236}">
                <a16:creationId xmlns:a16="http://schemas.microsoft.com/office/drawing/2014/main" id="{343AC0AF-9B4F-4EC2-AB61-5D4A122DFA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1007"/>
            <a:ext cx="2303780" cy="4096385"/>
          </a:xfrm>
          <a:prstGeom prst="rect">
            <a:avLst/>
          </a:prstGeom>
        </p:spPr>
      </p:pic>
      <p:pic>
        <p:nvPicPr>
          <p:cNvPr id="13" name="圖片 12" descr="Screenshot_2017-02-22-18-45-21-20.png">
            <a:extLst>
              <a:ext uri="{FF2B5EF4-FFF2-40B4-BE49-F238E27FC236}">
                <a16:creationId xmlns:a16="http://schemas.microsoft.com/office/drawing/2014/main" id="{DFA6CC11-EB85-468F-9A39-D5214EE6F0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9752" y="1901007"/>
            <a:ext cx="2303780" cy="4096385"/>
          </a:xfrm>
          <a:prstGeom prst="rect">
            <a:avLst/>
          </a:prstGeom>
        </p:spPr>
      </p:pic>
      <p:pic>
        <p:nvPicPr>
          <p:cNvPr id="14" name="圖片 13" descr="Screenshot_2017-02-22-18-45-07-90.png">
            <a:extLst>
              <a:ext uri="{FF2B5EF4-FFF2-40B4-BE49-F238E27FC236}">
                <a16:creationId xmlns:a16="http://schemas.microsoft.com/office/drawing/2014/main" id="{5455397C-AD03-4C47-AB62-64B00D55B9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6492" y="1901007"/>
            <a:ext cx="2303780" cy="4096385"/>
          </a:xfrm>
          <a:prstGeom prst="rect">
            <a:avLst/>
          </a:prstGeom>
        </p:spPr>
      </p:pic>
      <p:pic>
        <p:nvPicPr>
          <p:cNvPr id="15" name="圖片 14" descr="Screenshot_2017-02-22-18-44-53-68.png">
            <a:extLst>
              <a:ext uri="{FF2B5EF4-FFF2-40B4-BE49-F238E27FC236}">
                <a16:creationId xmlns:a16="http://schemas.microsoft.com/office/drawing/2014/main" id="{92AFAB4C-43BB-41B4-8B98-ACE4FD7450C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3486" y="1924903"/>
            <a:ext cx="2303780" cy="4096385"/>
          </a:xfrm>
          <a:prstGeom prst="rect">
            <a:avLst/>
          </a:prstGeom>
        </p:spPr>
      </p:pic>
      <p:sp>
        <p:nvSpPr>
          <p:cNvPr id="17" name="標題 2">
            <a:extLst>
              <a:ext uri="{FF2B5EF4-FFF2-40B4-BE49-F238E27FC236}">
                <a16:creationId xmlns:a16="http://schemas.microsoft.com/office/drawing/2014/main" id="{38325B4E-4228-46FA-83F7-6222E33E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76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Screenshot_2017-02-22-18-45-13-92.png">
            <a:extLst>
              <a:ext uri="{FF2B5EF4-FFF2-40B4-BE49-F238E27FC236}">
                <a16:creationId xmlns:a16="http://schemas.microsoft.com/office/drawing/2014/main" id="{EC0C321C-69EC-4193-89F5-D58C179CCB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32978"/>
            <a:ext cx="2303780" cy="4096385"/>
          </a:xfrm>
          <a:prstGeom prst="rect">
            <a:avLst/>
          </a:prstGeom>
        </p:spPr>
      </p:pic>
      <p:pic>
        <p:nvPicPr>
          <p:cNvPr id="16" name="圖片 15" descr="menu04.png">
            <a:extLst>
              <a:ext uri="{FF2B5EF4-FFF2-40B4-BE49-F238E27FC236}">
                <a16:creationId xmlns:a16="http://schemas.microsoft.com/office/drawing/2014/main" id="{F8D0BDDB-E493-49F8-A359-3CD3977DEF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242" y="2263458"/>
            <a:ext cx="2287270" cy="4065905"/>
          </a:xfrm>
          <a:prstGeom prst="rect">
            <a:avLst/>
          </a:prstGeom>
        </p:spPr>
      </p:pic>
      <p:pic>
        <p:nvPicPr>
          <p:cNvPr id="17" name="圖片 16" descr="menu01.png">
            <a:extLst>
              <a:ext uri="{FF2B5EF4-FFF2-40B4-BE49-F238E27FC236}">
                <a16:creationId xmlns:a16="http://schemas.microsoft.com/office/drawing/2014/main" id="{7EF48E18-5A93-46C3-BC09-7BC631838C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2737" y="2304073"/>
            <a:ext cx="2228215" cy="3861226"/>
          </a:xfrm>
          <a:prstGeom prst="rect">
            <a:avLst/>
          </a:prstGeom>
        </p:spPr>
      </p:pic>
      <p:pic>
        <p:nvPicPr>
          <p:cNvPr id="18" name="圖片 17" descr="Snap11.png">
            <a:extLst>
              <a:ext uri="{FF2B5EF4-FFF2-40B4-BE49-F238E27FC236}">
                <a16:creationId xmlns:a16="http://schemas.microsoft.com/office/drawing/2014/main" id="{6B580E0A-7695-4273-B00A-ACC66D94EE3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2177" y="2277511"/>
            <a:ext cx="2216150" cy="3887779"/>
          </a:xfrm>
          <a:prstGeom prst="rect">
            <a:avLst/>
          </a:prstGeom>
        </p:spPr>
      </p:pic>
      <p:sp>
        <p:nvSpPr>
          <p:cNvPr id="13" name="標題 2">
            <a:extLst>
              <a:ext uri="{FF2B5EF4-FFF2-40B4-BE49-F238E27FC236}">
                <a16:creationId xmlns:a16="http://schemas.microsoft.com/office/drawing/2014/main" id="{D7A27934-6653-497E-B92A-B0836387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3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105401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effectLst/>
              </a:rPr>
              <a:t>案例：畢業生工作</a:t>
            </a:r>
            <a:r>
              <a:rPr lang="en-US" altLang="zh-CN" sz="4400" b="1" dirty="0">
                <a:effectLst/>
              </a:rPr>
              <a:t>5</a:t>
            </a:r>
            <a:r>
              <a:rPr lang="zh-CN" altLang="en-US" sz="4400" b="1" dirty="0">
                <a:effectLst/>
              </a:rPr>
              <a:t>年，月入</a:t>
            </a:r>
            <a:r>
              <a:rPr lang="en-US" altLang="zh-CN" sz="4400" b="1" dirty="0">
                <a:effectLst/>
              </a:rPr>
              <a:t>10</a:t>
            </a:r>
            <a:r>
              <a:rPr lang="zh-CN" altLang="en-US" sz="4400" b="1" dirty="0">
                <a:effectLst/>
              </a:rPr>
              <a:t>萬</a:t>
            </a:r>
            <a:endParaRPr lang="en-US" altLang="zh-CN" sz="4400" b="1" dirty="0">
              <a:effectLst/>
            </a:endParaRPr>
          </a:p>
          <a:p>
            <a:pPr lvl="1"/>
            <a:r>
              <a:rPr lang="en-US" altLang="zh-TW" b="1" u="sng" dirty="0">
                <a:effectLst/>
                <a:hlinkClick r:id="rId2"/>
              </a:rPr>
              <a:t>https://tw.news.yahoo.com/%E6%96%87%E7%B5%84%E7%95%A2%E6%A5%AD%E4%BA%94%E5%B9%B4%E8%96%AA%E6%B0%B4%E6%BC%B2-%E5%80%8D-%E5%8E%9Fpo%E6%9B%9D-%E5%85%A9%E5%A4%A7%E9%97%9C%E9%8D%B5-050502249.html</a:t>
            </a:r>
            <a:endParaRPr lang="en-US" altLang="zh-TW" b="1" u="sng" dirty="0">
              <a:effectLst/>
            </a:endParaRPr>
          </a:p>
          <a:p>
            <a:pPr marL="0" indent="0">
              <a:buNone/>
            </a:pPr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2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zh-TW" altLang="en-US" sz="36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經營管理系</a:t>
            </a:r>
            <a:b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學網頁設計，有什麼用？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65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1700808"/>
            <a:ext cx="7776864" cy="2088232"/>
          </a:xfrm>
        </p:spPr>
        <p:txBody>
          <a:bodyPr vert="horz" rtlCol="0" anchor="b" anchorCtr="0">
            <a:normAutofit/>
          </a:bodyPr>
          <a:lstStyle/>
          <a:p>
            <a:r>
              <a:rPr lang="zh-CN" altLang="en-US" sz="72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教科書，評分方式</a:t>
            </a:r>
            <a:endParaRPr lang="zh-TW" altLang="en-US" sz="72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07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58D250-C1FB-4A5B-BD1C-2FCA5247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520" y="1600200"/>
            <a:ext cx="9252520" cy="5257800"/>
          </a:xfrm>
        </p:spPr>
        <p:txBody>
          <a:bodyPr>
            <a:normAutofit fontScale="92500"/>
          </a:bodyPr>
          <a:lstStyle/>
          <a:p>
            <a:r>
              <a:rPr lang="zh-TW" altLang="en-US" sz="3200" b="1" dirty="0"/>
              <a:t>（</a:t>
            </a:r>
            <a:r>
              <a:rPr lang="en-US" altLang="zh-CN" sz="3200" b="1" dirty="0"/>
              <a:t>1</a:t>
            </a:r>
            <a:r>
              <a:rPr lang="zh-TW" altLang="en-US" sz="3200" b="1" dirty="0"/>
              <a:t>）</a:t>
            </a:r>
            <a:r>
              <a:rPr lang="zh-CN" altLang="en-US" sz="3200" b="1" dirty="0"/>
              <a:t>教材</a:t>
            </a:r>
            <a:r>
              <a:rPr lang="zh-TW" altLang="en-US" sz="3200" b="1" dirty="0"/>
              <a:t>：</a:t>
            </a:r>
            <a:endParaRPr lang="en-US" altLang="zh-TW" sz="3200" b="1" dirty="0"/>
          </a:p>
          <a:p>
            <a:pPr lvl="1"/>
            <a:r>
              <a:rPr lang="zh-CN" altLang="en-US" b="1" dirty="0"/>
              <a:t>老師的教學網站</a:t>
            </a:r>
            <a:endParaRPr lang="en-US" altLang="zh-CN" b="1" dirty="0"/>
          </a:p>
          <a:p>
            <a:pPr lvl="1"/>
            <a:r>
              <a:rPr lang="en-US" altLang="zh-TW" b="1" dirty="0">
                <a:hlinkClick r:id="rId2"/>
              </a:rPr>
              <a:t>https://acupun.site/lecture/cmedia/</a:t>
            </a:r>
            <a:endParaRPr lang="en-US" altLang="zh-TW" b="1" dirty="0"/>
          </a:p>
          <a:p>
            <a:pPr lvl="1"/>
            <a:endParaRPr lang="en-US" altLang="zh-TW" b="1" dirty="0"/>
          </a:p>
          <a:p>
            <a:r>
              <a:rPr lang="zh-CN" altLang="en-US" sz="3200" b="1" dirty="0"/>
              <a:t>（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）其它參考教材：</a:t>
            </a:r>
            <a:endParaRPr lang="en-US" altLang="zh-CN" sz="3200" b="1" dirty="0"/>
          </a:p>
          <a:p>
            <a:pPr lvl="1"/>
            <a:r>
              <a:rPr lang="en-US" altLang="zh-TW" sz="2800" b="1" dirty="0"/>
              <a:t>Html w3school:</a:t>
            </a:r>
            <a:r>
              <a:rPr lang="en-US" altLang="zh-TW" sz="2800" b="1" dirty="0">
                <a:hlinkClick r:id="rId3"/>
              </a:rPr>
              <a:t>https://www.w3schools.com/js/</a:t>
            </a:r>
            <a:endParaRPr lang="en-US" altLang="zh-TW" sz="2800" b="1" dirty="0"/>
          </a:p>
          <a:p>
            <a:pPr lvl="1"/>
            <a:r>
              <a:rPr lang="en-US" altLang="zh-TW" sz="2800" b="1" dirty="0" err="1"/>
              <a:t>javascript</a:t>
            </a:r>
            <a:r>
              <a:rPr lang="en-US" altLang="zh-TW" sz="2800" b="1" dirty="0"/>
              <a:t> :</a:t>
            </a:r>
            <a:r>
              <a:rPr lang="en-US" altLang="zh-TW" sz="2800" b="1" dirty="0">
                <a:hlinkClick r:id="rId4"/>
              </a:rPr>
              <a:t>https://www.w3schools.com/html/default.asp</a:t>
            </a:r>
            <a:endParaRPr lang="en-US" altLang="zh-TW" sz="2800" b="1" dirty="0"/>
          </a:p>
          <a:p>
            <a:pPr lvl="1"/>
            <a:r>
              <a:rPr lang="en-US" altLang="zh-CN" sz="2800" b="1" dirty="0"/>
              <a:t>Bootstrap: </a:t>
            </a:r>
            <a:r>
              <a:rPr lang="en-US" altLang="zh-CN" sz="2800" b="1" dirty="0">
                <a:hlinkClick r:id="rId5"/>
              </a:rPr>
              <a:t>https://getbootstrap.com/</a:t>
            </a:r>
            <a:endParaRPr lang="en-US" altLang="zh-CN" sz="2800" b="1" dirty="0"/>
          </a:p>
          <a:p>
            <a:pPr lvl="1"/>
            <a:r>
              <a:rPr lang="en-US" altLang="zh-CN" sz="2800" b="1" dirty="0" err="1"/>
              <a:t>Php+mysQL</a:t>
            </a:r>
            <a:r>
              <a:rPr lang="en-US" altLang="zh-CN" sz="2800" b="1" dirty="0"/>
              <a:t>: </a:t>
            </a:r>
            <a:r>
              <a:rPr lang="en-US" altLang="zh-CN" sz="2800" b="1" dirty="0">
                <a:hlinkClick r:id="rId6"/>
              </a:rPr>
              <a:t>https://www.w3schools.com/php/default.asp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2800" b="1" dirty="0"/>
          </a:p>
          <a:p>
            <a:pPr lvl="1"/>
            <a:endParaRPr lang="en-US" altLang="zh-TW" sz="2800" b="1" dirty="0"/>
          </a:p>
          <a:p>
            <a:pPr lvl="1"/>
            <a:endParaRPr lang="en-US" altLang="zh-TW" sz="2800" b="1" dirty="0"/>
          </a:p>
          <a:p>
            <a:pPr lvl="1"/>
            <a:endParaRPr lang="en-US" altLang="zh-TW" sz="3200" b="1" dirty="0"/>
          </a:p>
          <a:p>
            <a:pPr lvl="1"/>
            <a:endParaRPr lang="zh-TW" altLang="en-US" sz="3600" b="1" dirty="0"/>
          </a:p>
          <a:p>
            <a:pPr lvl="1"/>
            <a:endParaRPr lang="en-US" altLang="zh-TW" sz="36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B0C77A1-4805-41EE-A19C-53B5F1AA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967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本學期的評分方式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5257800"/>
          </a:xfrm>
        </p:spPr>
        <p:txBody>
          <a:bodyPr>
            <a:normAutofit fontScale="92500"/>
          </a:bodyPr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上課分數，作業分數：</a:t>
            </a:r>
            <a:endParaRPr lang="en-US" altLang="zh-CN" sz="3200" b="1" dirty="0"/>
          </a:p>
          <a:p>
            <a:pPr lvl="1"/>
            <a:r>
              <a:rPr lang="zh-CN" altLang="en-US" sz="2800" b="1" dirty="0"/>
              <a:t>上課來跟著老師做範例就有加分（使用</a:t>
            </a:r>
            <a:r>
              <a:rPr lang="en-US" altLang="zh-CN" sz="2800" b="1" dirty="0" err="1">
                <a:highlight>
                  <a:srgbClr val="FFFF00"/>
                </a:highlight>
              </a:rPr>
              <a:t>Zuvio</a:t>
            </a:r>
            <a:r>
              <a:rPr lang="zh-CN" altLang="en-US" sz="2800" b="1" dirty="0"/>
              <a:t>來加分）</a:t>
            </a:r>
            <a:endParaRPr lang="en-US" altLang="zh-CN" sz="28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50%</a:t>
            </a:r>
          </a:p>
          <a:p>
            <a:pPr lvl="1"/>
            <a:r>
              <a:rPr lang="zh-CN" altLang="en-US" sz="2800" b="1" dirty="0"/>
              <a:t>做練習範例：作業（使用</a:t>
            </a:r>
            <a:r>
              <a:rPr lang="en-US" altLang="zh-CN" sz="2800" b="1" dirty="0" err="1">
                <a:highlight>
                  <a:srgbClr val="FFFF00"/>
                </a:highlight>
              </a:rPr>
              <a:t>Zuvio</a:t>
            </a:r>
            <a:r>
              <a:rPr lang="zh-CN" altLang="en-US" sz="2800" b="1" dirty="0"/>
              <a:t>來上傳作業）</a:t>
            </a:r>
            <a:endParaRPr lang="en-US" altLang="zh-CN" sz="28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期中作業分數（</a:t>
            </a:r>
            <a:r>
              <a:rPr lang="en-US" altLang="zh-CN" sz="3200" b="1" dirty="0" err="1">
                <a:highlight>
                  <a:srgbClr val="FFFF00"/>
                </a:highlight>
              </a:rPr>
              <a:t>Zuvio</a:t>
            </a:r>
            <a:r>
              <a:rPr lang="zh-CN" altLang="en-US" sz="3200" b="1" dirty="0"/>
              <a:t>上傳，或</a:t>
            </a:r>
            <a:r>
              <a:rPr lang="en-US" altLang="zh-CN" sz="3200" b="1" dirty="0" err="1">
                <a:highlight>
                  <a:srgbClr val="FFFF00"/>
                </a:highlight>
              </a:rPr>
              <a:t>i</a:t>
            </a:r>
            <a:r>
              <a:rPr lang="zh-CN" altLang="en-US" sz="3200" b="1" dirty="0">
                <a:highlight>
                  <a:srgbClr val="FFFF00"/>
                </a:highlight>
              </a:rPr>
              <a:t>學園</a:t>
            </a:r>
            <a:r>
              <a:rPr lang="en-US" altLang="zh-CN" sz="3200" b="1" dirty="0">
                <a:highlight>
                  <a:srgbClr val="FFFF00"/>
                </a:highlight>
              </a:rPr>
              <a:t>PLUS</a:t>
            </a:r>
            <a:r>
              <a:rPr lang="zh-CN" altLang="en-US" sz="3200" b="1" dirty="0"/>
              <a:t>上傳）</a:t>
            </a:r>
            <a:endParaRPr lang="en-US" altLang="zh-CN" sz="32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25%</a:t>
            </a:r>
          </a:p>
          <a:p>
            <a:r>
              <a:rPr lang="en-US" altLang="zh-TW" sz="3200" b="1" dirty="0"/>
              <a:t>3.</a:t>
            </a:r>
            <a:r>
              <a:rPr lang="zh-CN" altLang="en-US" sz="3200" b="1" dirty="0"/>
              <a:t>期末作業分數（</a:t>
            </a:r>
            <a:r>
              <a:rPr lang="en-US" altLang="zh-CN" sz="3200" b="1" dirty="0" err="1">
                <a:highlight>
                  <a:srgbClr val="FFFF00"/>
                </a:highlight>
              </a:rPr>
              <a:t>Zuvio</a:t>
            </a:r>
            <a:r>
              <a:rPr lang="zh-CN" altLang="en-US" sz="3200" b="1" dirty="0"/>
              <a:t>上傳，或</a:t>
            </a:r>
            <a:r>
              <a:rPr lang="en-US" altLang="zh-CN" sz="3200" b="1" dirty="0" err="1">
                <a:highlight>
                  <a:srgbClr val="FFFF00"/>
                </a:highlight>
              </a:rPr>
              <a:t>i</a:t>
            </a:r>
            <a:r>
              <a:rPr lang="zh-CN" altLang="en-US" sz="3200" b="1" dirty="0">
                <a:highlight>
                  <a:srgbClr val="FFFF00"/>
                </a:highlight>
              </a:rPr>
              <a:t>學園</a:t>
            </a:r>
            <a:r>
              <a:rPr lang="en-US" altLang="zh-CN" sz="3200" b="1" dirty="0">
                <a:highlight>
                  <a:srgbClr val="FFFF00"/>
                </a:highlight>
              </a:rPr>
              <a:t>PLUS</a:t>
            </a:r>
            <a:r>
              <a:rPr lang="zh-CN" altLang="en-US" sz="3200" b="1" dirty="0"/>
              <a:t>上傳）</a:t>
            </a:r>
            <a:endParaRPr lang="en-US" altLang="zh-CN" sz="3200" b="1" dirty="0"/>
          </a:p>
          <a:p>
            <a:pPr lvl="1"/>
            <a:r>
              <a:rPr lang="zh-CN" altLang="en-US" sz="2800" b="1" dirty="0"/>
              <a:t>考作業練習過的範例，或課本指定範例</a:t>
            </a:r>
            <a:endParaRPr lang="en-US" altLang="zh-CN" sz="28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25%</a:t>
            </a:r>
          </a:p>
          <a:p>
            <a:pPr lvl="1"/>
            <a:endParaRPr lang="en-US" altLang="zh-C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4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9072A4B-1B70-4D6D-B5A3-EEE56A421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925144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1. </a:t>
            </a:r>
            <a:r>
              <a:rPr lang="en-US" altLang="zh-CN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GA</a:t>
            </a:r>
            <a:r>
              <a:rPr lang="zh-CN" altLang="en-US" sz="3600" b="1" dirty="0"/>
              <a:t>：網站流量監控工具</a:t>
            </a:r>
            <a:endParaRPr lang="en-US" altLang="zh-CN" sz="3600" b="1" dirty="0"/>
          </a:p>
          <a:p>
            <a:pPr lvl="1"/>
            <a:r>
              <a:rPr lang="zh-CN" altLang="en-US" sz="3200" b="1" dirty="0"/>
              <a:t>是</a:t>
            </a:r>
            <a:r>
              <a:rPr lang="en-US" altLang="zh-CN" sz="3200" b="1" dirty="0"/>
              <a:t>Google</a:t>
            </a:r>
            <a:r>
              <a:rPr lang="zh-CN" altLang="en-US" sz="3200" b="1" dirty="0"/>
              <a:t>的一套工具，有證照</a:t>
            </a:r>
            <a:endParaRPr lang="en-US" altLang="zh-CN" sz="3200" b="1" dirty="0"/>
          </a:p>
          <a:p>
            <a:r>
              <a:rPr lang="en-US" altLang="zh-CN" sz="3600" b="1" dirty="0"/>
              <a:t>2. </a:t>
            </a:r>
            <a:r>
              <a:rPr lang="zh-CN" altLang="en-US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網站</a:t>
            </a:r>
            <a:r>
              <a:rPr lang="zh-TW" altLang="en-US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廣告投放</a:t>
            </a:r>
            <a:r>
              <a:rPr lang="zh-CN" altLang="en-US" sz="3600" b="1" dirty="0"/>
              <a:t>（</a:t>
            </a:r>
            <a:r>
              <a:rPr lang="en-US" altLang="zh-CN" sz="3600" b="1" dirty="0"/>
              <a:t>Google</a:t>
            </a:r>
            <a:r>
              <a:rPr lang="zh-CN" altLang="en-US" sz="3600" b="1" dirty="0"/>
              <a:t>廣告，臉書，</a:t>
            </a:r>
            <a:r>
              <a:rPr lang="en-US" altLang="zh-CN" sz="3600" b="1" dirty="0" err="1"/>
              <a:t>youtube</a:t>
            </a:r>
            <a:r>
              <a:rPr lang="zh-CN" altLang="en-US" sz="3600" b="1" dirty="0"/>
              <a:t>）</a:t>
            </a:r>
            <a:endParaRPr lang="en-US" altLang="zh-CN" sz="3600" b="1" dirty="0"/>
          </a:p>
          <a:p>
            <a:r>
              <a:rPr lang="en-US" altLang="zh-CN" sz="3600" b="1" dirty="0"/>
              <a:t>3.</a:t>
            </a:r>
            <a:r>
              <a:rPr lang="zh-CN" altLang="en-US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社群經營</a:t>
            </a:r>
            <a:r>
              <a:rPr lang="zh-CN" altLang="en-US" sz="3600" b="1" dirty="0"/>
              <a:t>：</a:t>
            </a:r>
            <a:endParaRPr lang="en-US" altLang="zh-TW" sz="3600" b="1" dirty="0"/>
          </a:p>
          <a:p>
            <a:r>
              <a:rPr lang="en-US" altLang="zh-CN" sz="3600" b="1" dirty="0"/>
              <a:t>4.</a:t>
            </a:r>
            <a:r>
              <a:rPr lang="en-US" altLang="zh-TW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SEO</a:t>
            </a:r>
            <a:r>
              <a:rPr lang="zh-CN" altLang="en-US" sz="3600" b="1" dirty="0"/>
              <a:t>：</a:t>
            </a:r>
            <a:r>
              <a:rPr lang="zh-TW" altLang="en-US" sz="3600" b="1" dirty="0">
                <a:solidFill>
                  <a:srgbClr val="C00000"/>
                </a:solidFill>
              </a:rPr>
              <a:t>搜尋引擎優化</a:t>
            </a:r>
            <a:endParaRPr lang="en-US" altLang="zh-TW" sz="3600" b="1" dirty="0">
              <a:solidFill>
                <a:srgbClr val="C00000"/>
              </a:solidFill>
            </a:endParaRPr>
          </a:p>
          <a:p>
            <a:pPr lvl="1"/>
            <a:r>
              <a:rPr lang="zh-TW" altLang="en-US" sz="3600" b="1" dirty="0"/>
              <a:t>執行</a:t>
            </a:r>
            <a:r>
              <a:rPr lang="en-US" altLang="zh-TW" sz="3600" b="1" dirty="0"/>
              <a:t>SEO</a:t>
            </a:r>
            <a:r>
              <a:rPr lang="zh-TW" altLang="en-US" sz="3600" b="1" dirty="0"/>
              <a:t>是為了</a:t>
            </a:r>
            <a:r>
              <a:rPr lang="zh-TW" altLang="en-US" sz="3600" b="1" dirty="0">
                <a:solidFill>
                  <a:srgbClr val="C00000"/>
                </a:solidFill>
              </a:rPr>
              <a:t>讓網站的搜尋排名變好</a:t>
            </a:r>
            <a:endParaRPr lang="en-US" altLang="zh-CN" sz="3600" b="1" dirty="0">
              <a:solidFill>
                <a:srgbClr val="C00000"/>
              </a:solidFill>
            </a:endParaRPr>
          </a:p>
          <a:p>
            <a:endParaRPr lang="zh-TW" altLang="en-US" sz="36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F4008E-B1C3-4156-8126-7D967CA2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經營管理系</a:t>
            </a:r>
            <a:b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學網頁設計，有什麼用？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89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56" y="1340768"/>
            <a:ext cx="7592888" cy="2850232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本學期的課程內容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199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72816"/>
            <a:ext cx="8686800" cy="4788768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網站架設與前後端網頁設計</a:t>
            </a:r>
            <a:endParaRPr lang="en-US" altLang="zh-CN" sz="36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內容包括：</a:t>
            </a:r>
            <a:endParaRPr lang="en-US" altLang="zh-CN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網站架設，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前端網頁設計</a:t>
            </a:r>
            <a:r>
              <a:rPr lang="en-US" altLang="zh-CN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後端網頁設計</a:t>
            </a:r>
            <a:r>
              <a:rPr lang="en-US" altLang="zh-CN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php+mySQL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學期的課程</a:t>
            </a:r>
            <a:endParaRPr lang="en-US" altLang="zh-CN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課程內容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903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28800"/>
            <a:ext cx="8686800" cy="4860776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effectLst/>
              </a:rPr>
              <a:t>這是</a:t>
            </a:r>
            <a:r>
              <a:rPr lang="en-US" altLang="zh-CN" sz="3600" b="1" dirty="0">
                <a:effectLst/>
              </a:rPr>
              <a:t>2</a:t>
            </a:r>
            <a:r>
              <a:rPr lang="zh-CN" altLang="en-US" sz="3600" b="1" dirty="0">
                <a:effectLst/>
              </a:rPr>
              <a:t>～</a:t>
            </a:r>
            <a:r>
              <a:rPr lang="en-US" altLang="zh-CN" sz="3600" b="1" dirty="0">
                <a:effectLst/>
              </a:rPr>
              <a:t>3</a:t>
            </a:r>
            <a:r>
              <a:rPr lang="zh-CN" altLang="en-US" sz="3600" b="1" dirty="0">
                <a:effectLst/>
              </a:rPr>
              <a:t>學期的課程</a:t>
            </a:r>
            <a:endParaRPr lang="en-US" altLang="zh-CN" sz="36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前端網頁：</a:t>
            </a:r>
            <a:r>
              <a:rPr lang="en-US" altLang="zh-CN" sz="3200" b="1" dirty="0" err="1">
                <a:effectLst/>
              </a:rPr>
              <a:t>html+javascript</a:t>
            </a:r>
            <a:endParaRPr lang="en-US" altLang="zh-CN" sz="32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後端網頁：</a:t>
            </a:r>
            <a:r>
              <a:rPr lang="en-US" altLang="zh-CN" sz="3200" b="1" dirty="0" err="1">
                <a:effectLst/>
              </a:rPr>
              <a:t>php+mySQL</a:t>
            </a:r>
            <a:endParaRPr lang="en-US" altLang="zh-CN" sz="3200" b="1" dirty="0"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進階網頁設計：響應性網頁</a:t>
            </a:r>
            <a:r>
              <a:rPr lang="en-US" altLang="zh-TW" sz="3200" b="1" dirty="0">
                <a:effectLst/>
              </a:rPr>
              <a:t>RWD(bootstrap)</a:t>
            </a:r>
          </a:p>
          <a:p>
            <a:pPr lvl="1"/>
            <a:r>
              <a:rPr lang="zh-CN" altLang="en-US" sz="3200" b="1" dirty="0">
                <a:effectLst/>
              </a:rPr>
              <a:t>網站實務：</a:t>
            </a:r>
            <a:endParaRPr lang="en-US" altLang="zh-CN" sz="3200" b="1" dirty="0">
              <a:effectLst/>
            </a:endParaRPr>
          </a:p>
          <a:p>
            <a:pPr lvl="2"/>
            <a:r>
              <a:rPr lang="zh-TW" altLang="en-US" sz="2800" b="1" dirty="0">
                <a:effectLst/>
              </a:rPr>
              <a:t>申請網站空間</a:t>
            </a:r>
          </a:p>
          <a:p>
            <a:pPr lvl="2"/>
            <a:r>
              <a:rPr lang="zh-TW" altLang="en-US" sz="2800" b="1" dirty="0">
                <a:effectLst/>
              </a:rPr>
              <a:t>架設網站的方法</a:t>
            </a:r>
          </a:p>
          <a:p>
            <a:pPr lvl="2"/>
            <a:r>
              <a:rPr lang="zh-TW" altLang="en-US" sz="2800" b="1" dirty="0">
                <a:effectLst/>
              </a:rPr>
              <a:t>申請網域名稱</a:t>
            </a:r>
            <a:r>
              <a:rPr lang="en-US" altLang="zh-TW" sz="2800" b="1" dirty="0">
                <a:effectLst/>
              </a:rPr>
              <a:t>(</a:t>
            </a:r>
            <a:r>
              <a:rPr lang="zh-TW" altLang="en-US" sz="2800" b="1" dirty="0">
                <a:effectLst/>
              </a:rPr>
              <a:t>域名</a:t>
            </a:r>
            <a:r>
              <a:rPr lang="en-US" altLang="zh-TW" sz="2800" b="1" dirty="0">
                <a:effectLst/>
              </a:rPr>
              <a:t>)</a:t>
            </a:r>
            <a:r>
              <a:rPr lang="zh-TW" altLang="en-US" sz="2800" b="1" dirty="0">
                <a:effectLst/>
              </a:rPr>
              <a:t>，</a:t>
            </a:r>
            <a:r>
              <a:rPr lang="en-US" altLang="zh-TW" sz="2800" b="1" dirty="0">
                <a:effectLst/>
              </a:rPr>
              <a:t>DN, Domain Name</a:t>
            </a:r>
            <a:endParaRPr lang="en-US" altLang="zh-CN" sz="2800" b="1" dirty="0">
              <a:effectLst/>
            </a:endParaRPr>
          </a:p>
          <a:p>
            <a:pPr lvl="1"/>
            <a:endParaRPr lang="en-US" altLang="zh-TW" sz="32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今年商用多媒體設計</a:t>
            </a:r>
            <a:b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課程內容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305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5" y="1628800"/>
            <a:ext cx="4572000" cy="5013176"/>
          </a:xfrm>
        </p:spPr>
        <p:txBody>
          <a:bodyPr>
            <a:noAutofit/>
          </a:bodyPr>
          <a:lstStyle/>
          <a:p>
            <a:r>
              <a:rPr lang="zh-TW" altLang="en-US" b="1" dirty="0">
                <a:effectLst/>
              </a:rPr>
              <a:t>商業資訊系統的三層架構：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A.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客戶端</a:t>
            </a:r>
            <a:r>
              <a:rPr lang="en-US" altLang="zh-TW" b="1" dirty="0">
                <a:effectLst/>
              </a:rPr>
              <a:t>app</a:t>
            </a:r>
            <a:r>
              <a:rPr lang="zh-TW" altLang="en-US" b="1" dirty="0">
                <a:effectLst/>
              </a:rPr>
              <a:t>（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client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，前端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>
                <a:effectLst/>
              </a:rPr>
              <a:t>html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 err="1">
                <a:effectLst/>
              </a:rPr>
              <a:t>javascript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B.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伺服器端</a:t>
            </a:r>
            <a:r>
              <a:rPr lang="zh-TW" altLang="en-US" b="1" dirty="0">
                <a:effectLst/>
              </a:rPr>
              <a:t>網頁（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server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，後端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>
                <a:effectLst/>
              </a:rPr>
              <a:t>php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>
                <a:effectLst/>
              </a:rPr>
              <a:t>asp.net</a:t>
            </a:r>
            <a:r>
              <a:rPr lang="zh-TW" altLang="en-US" b="1" dirty="0">
                <a:effectLst/>
              </a:rPr>
              <a:t>，</a:t>
            </a:r>
            <a:r>
              <a:rPr lang="en-US" altLang="zh-CN" b="1" dirty="0" err="1">
                <a:effectLst/>
              </a:rPr>
              <a:t>jsp</a:t>
            </a:r>
            <a:endParaRPr lang="en-US" altLang="zh-CN" b="1" dirty="0">
              <a:effectLst/>
            </a:endParaRPr>
          </a:p>
          <a:p>
            <a:r>
              <a:rPr lang="en-US" altLang="zh-TW" b="1" dirty="0">
                <a:effectLst/>
              </a:rPr>
              <a:t>C.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資料庫</a:t>
            </a:r>
            <a:r>
              <a:rPr lang="zh-TW" altLang="en-US" b="1" dirty="0">
                <a:effectLst/>
              </a:rPr>
              <a:t>（</a:t>
            </a:r>
            <a:r>
              <a:rPr lang="en-US" altLang="zh-TW" b="1" dirty="0">
                <a:effectLst/>
              </a:rPr>
              <a:t>database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 err="1">
                <a:effectLst/>
              </a:rPr>
              <a:t>mySQL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>
                <a:effectLst/>
              </a:rPr>
              <a:t>SQL server</a:t>
            </a:r>
            <a:br>
              <a:rPr lang="en-US" altLang="zh-TW" sz="3200" b="1" dirty="0"/>
            </a:br>
            <a:endParaRPr lang="en-US" altLang="zh-TW" sz="28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什麼是前端，後端網頁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6" name="Picture 8" descr="https://acupun.site/lecture/php/image/client-sever-mysql.jpg">
            <a:extLst>
              <a:ext uri="{FF2B5EF4-FFF2-40B4-BE49-F238E27FC236}">
                <a16:creationId xmlns:a16="http://schemas.microsoft.com/office/drawing/2014/main" id="{8EB8587B-E27F-4C10-B621-B764A275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63" y="2132856"/>
            <a:ext cx="486003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21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8496944" cy="2736304"/>
          </a:xfrm>
        </p:spPr>
        <p:txBody>
          <a:bodyPr vert="horz" rtlCol="0">
            <a:normAutofit fontScale="92500"/>
          </a:bodyPr>
          <a:lstStyle/>
          <a:p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課程目標：</a:t>
            </a:r>
            <a:r>
              <a:rPr lang="en-US" altLang="zh-CN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endParaRPr lang="en-US" altLang="zh-CN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這門課要學什麼技能：</a:t>
            </a:r>
            <a:r>
              <a:rPr lang="en-US" altLang="zh-CN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6454971"/>
      </p:ext>
    </p:extLst>
  </p:cSld>
  <p:clrMapOvr>
    <a:masterClrMapping/>
  </p:clrMapOvr>
</p:sld>
</file>

<file path=ppt/theme/theme1.xml><?xml version="1.0" encoding="utf-8"?>
<a:theme xmlns:a="http://schemas.openxmlformats.org/drawingml/2006/main" name="EdBackToSchl(2)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21873A"/>
    </a:hlink>
    <a:folHlink>
      <a:srgbClr val="717E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A3A1A-66C2-44A9-B26B-C232E3FA40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1484</Words>
  <Application>Microsoft Office PowerPoint</Application>
  <PresentationFormat>如螢幕大小 (4:3)</PresentationFormat>
  <Paragraphs>193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Segoe Condensed</vt:lpstr>
      <vt:lpstr>微軟正黑體</vt:lpstr>
      <vt:lpstr>標楷體</vt:lpstr>
      <vt:lpstr>Arial</vt:lpstr>
      <vt:lpstr>Bookman Old Style</vt:lpstr>
      <vt:lpstr>Calibri</vt:lpstr>
      <vt:lpstr>Cambria</vt:lpstr>
      <vt:lpstr>Times New Roman</vt:lpstr>
      <vt:lpstr>EdBackToSchl(2)</vt:lpstr>
      <vt:lpstr>台北科技大學，經管系，陳擎文 </vt:lpstr>
      <vt:lpstr>PowerPoint 簡報</vt:lpstr>
      <vt:lpstr>經營管理系 學網頁設計，有什麼用？</vt:lpstr>
      <vt:lpstr>經營管理系 學網頁設計，有什麼用？</vt:lpstr>
      <vt:lpstr>PowerPoint 簡報</vt:lpstr>
      <vt:lpstr>課程內容</vt:lpstr>
      <vt:lpstr>今年商用多媒體設計 課程內容</vt:lpstr>
      <vt:lpstr>什麼是前端，後端網頁</vt:lpstr>
      <vt:lpstr>PowerPoint 簡報</vt:lpstr>
      <vt:lpstr>課程目標</vt:lpstr>
      <vt:lpstr>課程目標</vt:lpstr>
      <vt:lpstr>網頁html的TDK有助於搜尋引擎的SEO排名，促進網路行銷</vt:lpstr>
      <vt:lpstr>查看html網頁語法</vt:lpstr>
      <vt:lpstr>自然排名與點擊率的關係</vt:lpstr>
      <vt:lpstr>自然排名與點擊率的關係 排名越前面，點擊率自然就越高</vt:lpstr>
      <vt:lpstr>課程目標</vt:lpstr>
      <vt:lpstr>課程目標</vt:lpstr>
      <vt:lpstr>課程目標</vt:lpstr>
      <vt:lpstr>課程目標</vt:lpstr>
      <vt:lpstr>總結：課程目標綱要</vt:lpstr>
      <vt:lpstr>PowerPoint 簡報</vt:lpstr>
      <vt:lpstr>課程的教學方式</vt:lpstr>
      <vt:lpstr>PowerPoint 簡報</vt:lpstr>
      <vt:lpstr>業界經驗1：電子商務APP，server端網站設計</vt:lpstr>
      <vt:lpstr>業界經驗1：電子商務APP， server端網站設計</vt:lpstr>
      <vt:lpstr>業界經驗2：電子商務APP， server端網站設計</vt:lpstr>
      <vt:lpstr>業界經驗3：電子商務APP， server端網站設計</vt:lpstr>
      <vt:lpstr>業界經驗3：電子商務APP， server端網站設計</vt:lpstr>
      <vt:lpstr>業界經驗3：電子商務APP， server端網站設計</vt:lpstr>
      <vt:lpstr>PowerPoint 簡報</vt:lpstr>
      <vt:lpstr>教科書</vt:lpstr>
      <vt:lpstr>本學期的評分方式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2012-02-02T03:26:32Z</dcterms:created>
  <dcterms:modified xsi:type="dcterms:W3CDTF">2023-09-12T17:01:29Z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TC101659619990</vt:lpwstr>
  </property>
</Properties>
</file>